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78" r:id="rId4"/>
    <p:sldId id="270" r:id="rId5"/>
    <p:sldId id="271" r:id="rId6"/>
    <p:sldId id="272" r:id="rId7"/>
    <p:sldId id="279" r:id="rId8"/>
    <p:sldId id="276" r:id="rId9"/>
    <p:sldId id="277" r:id="rId10"/>
    <p:sldId id="260" r:id="rId11"/>
    <p:sldId id="273" r:id="rId12"/>
    <p:sldId id="274" r:id="rId13"/>
    <p:sldId id="275" r:id="rId1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5" autoAdjust="0"/>
  </p:normalViewPr>
  <p:slideViewPr>
    <p:cSldViewPr snapToGrid="0">
      <p:cViewPr varScale="1">
        <p:scale>
          <a:sx n="78" d="100"/>
          <a:sy n="78" d="100"/>
        </p:scale>
        <p:origin x="1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6B49DD7-1C82-ED9D-C3CC-A9BEAD2E4D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E5C9442-652E-DF3D-D0B5-9B5D102479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D5C3F-CC6F-4BF6-B48B-6B160AB7AD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388A09-BAE8-8288-8DAD-5A6C8AA0B5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F7C86A-D56A-7712-D7A6-5457AF39D8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26283-F091-4CA2-8E67-77A03905B6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76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94D9F-D777-469C-9307-3DC69B69C3A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5FF66-2FCD-4328-8F0D-536D3BDDD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85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E793F-204B-2A76-568D-A7BE65A9C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797609-91F0-4956-D889-CF7220D55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F5CF34-5643-B823-2F26-237E939E6E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434F77-1E19-3426-EC24-83568011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C98B06-91A8-49F2-D25A-7FF475F8F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08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2B40B9-A192-BABA-8B43-2E4056E7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72003D-CF7B-3253-BEC4-866124E6B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357028-795C-A984-7384-351034B49D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5E72D0-2925-DA8F-29CA-48F52F030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3F7B87-A299-E888-D0F5-12964D3C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691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D13F9C-E2CA-C553-8253-8C9E85F9D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2AE400-EF7A-3DBB-C8AF-3903231B0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70F9D5-7608-C9B0-5B0E-AD9E81A7BA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E7BDCE-4D11-72BC-30B1-180822E3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6D5DDF-E1CD-1177-CC86-38AA7025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03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C1448-4890-E085-98E4-B7870C689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F942BF-5746-9817-5696-394BF71F0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1FAE3C-65BD-AAC3-0654-D94E120B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44E925-1641-921C-5C6F-A3A60B9D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1BBD62-F6F4-B1A0-FF26-63D53487F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48567" y="6356350"/>
            <a:ext cx="2057400" cy="365125"/>
          </a:xfrm>
        </p:spPr>
        <p:txBody>
          <a:bodyPr/>
          <a:lstStyle>
            <a:lvl1pPr>
              <a:defRPr sz="2000"/>
            </a:lvl1pPr>
          </a:lstStyle>
          <a:p>
            <a:fld id="{AD177CE3-F829-4457-9E76-941BCF45061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50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9CCCA-9B6A-B0AD-C02E-8CA78851E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704477-997E-3687-A7C8-CAC57FA2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1DBFF2-6953-7082-61EC-82624B52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3D56C4-1599-BF0B-CC25-E4AB8FC66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D24AB7-0498-B1A7-99FB-3E40A2B9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92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C0B330-F46F-5B7F-3809-F9AA88214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F3C34E-12C6-B2AA-FF4C-9E45102B2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05F0A2-21A6-49DF-4B84-444BC2931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95DFEE-5D62-F532-047C-48C73123A1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AE804D-674D-657A-C1A9-64B7F1599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654DCB-43A3-0ECE-A839-79F204FE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9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33CE78-6879-B554-615C-B87EACDD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0D602D-E0B8-71E0-3E49-240C641FB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F4A4A7-CEE5-C7E4-F09E-53EE6F720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10D7D98-C497-9B08-0A45-DA15960F05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E6679AC-1C04-E79D-2BD1-5F0869CE3A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9C60AF-53FB-51CB-7BB0-6B700B19FB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30C8B91-E7F1-2440-204E-1D5BD2BF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54D8885-5C3C-47BB-C084-07294F46F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9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E6B951-3A6E-0AED-ECC3-2AFD37491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8821A7-759B-B16A-4BA2-1EEC884B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53B0DC1-90EC-D33A-E5D6-CF78C47A3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CB0DB4E-387F-54CF-1206-D90ACD240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15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68546AE-D345-D737-5110-5C3FD80751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2DB0552-F8D5-7B51-5FF1-F1EDFBA3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681C71-5C1B-2341-7A9B-38BF3729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9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473AA-01AB-4109-5962-C2099BC6F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959A04-9F45-9CFA-8386-1ED3F8AF6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58FACB-2C7C-176B-68FE-35D6CBEA2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E93250-7E73-9D3D-5962-A73F852F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4DBE7C-FCB5-11A6-9ADB-1A27B6D08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FC3202-1C71-EAA7-8DE8-9B857244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0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17DAC5-0BDE-8E9F-C4C5-2C25A3CD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4B83A3-B7DC-15DC-4CF3-B963F82EF3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A0EF52-8504-98D2-287D-E3602140E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18A241-03C5-7D47-D6F6-C77C4469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E1FA53B-E5F2-415E-8FE1-8A5AD58CFBE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B04D6A-94AE-1B86-E283-1EB3C1DF0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5A07DCE-CF5F-0FDE-BAB9-947B7BDF6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79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060FD0-ECF6-FF40-BB6C-666ABA45F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5100" y="636522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77CE3-F829-4457-9E76-941BCF450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9CE6848-7CF8-5092-BD76-4967DFFB07D3}"/>
              </a:ext>
            </a:extLst>
          </p:cNvPr>
          <p:cNvSpPr txBox="1">
            <a:spLocks/>
          </p:cNvSpPr>
          <p:nvPr userDrawn="1"/>
        </p:nvSpPr>
        <p:spPr>
          <a:xfrm>
            <a:off x="6848567" y="6356350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AD177CE3-F829-4457-9E76-941BCF45061D}" type="slidenum">
              <a:rPr lang="ja-JP" altLang="en-US" smtClean="0"/>
              <a:pPr algn="r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180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85" y="1425951"/>
            <a:ext cx="7886700" cy="551370"/>
          </a:xfrm>
        </p:spPr>
        <p:txBody>
          <a:bodyPr/>
          <a:lstStyle/>
          <a:p>
            <a:r>
              <a:rPr kumimoji="1"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【4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・５歳児保護者アンケート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625CE-0806-86CE-82D3-256C6BD3F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2807"/>
            <a:ext cx="7886700" cy="291901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〇調査対象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・柏崎市の幼稚園・保育園に入園している</a:t>
            </a:r>
            <a:r>
              <a:rPr kumimoji="1"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・５歳児の保護者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〇調査期間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・令和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年（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2024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年）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日（月）～</a:t>
            </a:r>
            <a:r>
              <a:rPr lang="en-US" altLang="ja-JP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</a:t>
            </a: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日（金）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〇調査方法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・市内の幼稚園・保育園を通じて配布、回収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〇回収状況</a:t>
            </a:r>
            <a:endParaRPr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indent="0">
              <a:buNone/>
            </a:pP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EB33CD0B-9228-6068-702A-FB2071ACB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642137"/>
              </p:ext>
            </p:extLst>
          </p:nvPr>
        </p:nvGraphicFramePr>
        <p:xfrm>
          <a:off x="1410879" y="4943335"/>
          <a:ext cx="6096000" cy="977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9773061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4702472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20843487"/>
                    </a:ext>
                  </a:extLst>
                </a:gridCol>
              </a:tblGrid>
              <a:tr h="4887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配布数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回収数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回収率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239041"/>
                  </a:ext>
                </a:extLst>
              </a:tr>
              <a:tr h="4887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914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732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80.1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4945471"/>
                  </a:ext>
                </a:extLst>
              </a:tr>
            </a:tbl>
          </a:graphicData>
        </a:graphic>
      </p:graphicFrame>
      <p:sp>
        <p:nvSpPr>
          <p:cNvPr id="5" name="タイトル 1">
            <a:extLst>
              <a:ext uri="{FF2B5EF4-FFF2-40B4-BE49-F238E27FC236}">
                <a16:creationId xmlns:a16="http://schemas.microsoft.com/office/drawing/2014/main" id="{ADC31FA8-B038-85CE-9C8A-02611C9247CA}"/>
              </a:ext>
            </a:extLst>
          </p:cNvPr>
          <p:cNvSpPr txBox="1">
            <a:spLocks/>
          </p:cNvSpPr>
          <p:nvPr/>
        </p:nvSpPr>
        <p:spPr>
          <a:xfrm>
            <a:off x="845465" y="381789"/>
            <a:ext cx="7886699" cy="66294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第３次食育推進計画アンケート調査概要</a:t>
            </a:r>
          </a:p>
        </p:txBody>
      </p:sp>
    </p:spTree>
    <p:extLst>
      <p:ext uri="{BB962C8B-B14F-4D97-AF65-F5344CB8AC3E}">
        <p14:creationId xmlns:p14="http://schemas.microsoft.com/office/powerpoint/2010/main" val="418929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2323"/>
            <a:ext cx="8842342" cy="1144146"/>
          </a:xfrm>
        </p:spPr>
        <p:txBody>
          <a:bodyPr anchor="t">
            <a:normAutofit/>
          </a:bodyPr>
          <a:lstStyle/>
          <a:p>
            <a:pPr>
              <a:lnSpc>
                <a:spcPts val="3500"/>
              </a:lnSpc>
            </a:pP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お子さんの食事で気をつけていることはありますか。　　　</a:t>
            </a:r>
            <a:b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つまで選択）</a:t>
            </a:r>
            <a:endParaRPr kumimoji="1" lang="ja-JP" altLang="en-US" sz="2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313904"/>
              </p:ext>
            </p:extLst>
          </p:nvPr>
        </p:nvGraphicFramePr>
        <p:xfrm>
          <a:off x="301658" y="635183"/>
          <a:ext cx="8175985" cy="606183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959602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1581992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1634391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456275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「いただきます」「ごちそうさま」を言う</a:t>
                      </a:r>
                      <a:endParaRPr kumimoji="1" lang="en-US" altLang="ja-JP" sz="20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56.2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56.6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楽しく食事をする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14.9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23.2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テレビをつけない、または消す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25.0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26.8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よい姿勢で食べる（ひじをつかない等）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45.4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38.7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箸をきちんと持つ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16.5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10.2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1457310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食器を持つ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18.2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15.4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1409743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口の中に食べ物を入れたまま話をしない</a:t>
                      </a:r>
                      <a:endParaRPr kumimoji="1" lang="en-US" altLang="ja-JP" sz="20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16.6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10.0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1700422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一日三食、必ず食べる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13.8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36.2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9365890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決めた量を食べる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11.8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7.8</a:t>
                      </a:r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en-US" altLang="ja-JP" sz="20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4072869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ゆっくりとよくかんで食べる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10.4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8.1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1440478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好き嫌いをしない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30.0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15.8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4075914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こぼさないようにする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8.0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11.9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8420188"/>
                  </a:ext>
                </a:extLst>
              </a:tr>
              <a:tr h="431126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食事のときは、自分の席に座る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23.4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27.3</a:t>
                      </a:r>
                      <a:r>
                        <a:rPr kumimoji="1" lang="ja-JP" alt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804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939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9111" y="348792"/>
            <a:ext cx="9247695" cy="1325563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平日、お子さんは帰宅してから寝るまでに、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お菓子や甘い飲み物（ジュースやイオン飲料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等）を取りますか。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709290"/>
              </p:ext>
            </p:extLst>
          </p:nvPr>
        </p:nvGraphicFramePr>
        <p:xfrm>
          <a:off x="710251" y="2434289"/>
          <a:ext cx="7723498" cy="25400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192446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265526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265526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毎日取る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62.8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61.3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週に２～４回くらい取る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25.4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25.1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ほとんど取らない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9.9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10.2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わからない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0.2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678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48" y="447115"/>
            <a:ext cx="9247695" cy="1325563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7-2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お菓子や甘い飲み物の量は決めて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いますか。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11304"/>
              </p:ext>
            </p:extLst>
          </p:nvPr>
        </p:nvGraphicFramePr>
        <p:xfrm>
          <a:off x="904568" y="2158985"/>
          <a:ext cx="7240194" cy="203202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05316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017439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017439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大人が決めている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75.8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78.1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子どもにまかせている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9.7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16.9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わからない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0.9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5.0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59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695" y="421362"/>
            <a:ext cx="9247695" cy="810705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7-3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お菓子や甘い飲み物は、いつ取りますか。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753903"/>
              </p:ext>
            </p:extLst>
          </p:nvPr>
        </p:nvGraphicFramePr>
        <p:xfrm>
          <a:off x="710251" y="1650979"/>
          <a:ext cx="7723498" cy="355604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805188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1959155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1959155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帰宅してから夕食までの間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77.4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86.1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夕食後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9.0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28.8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風呂上り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13.1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寝る前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0.3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1.7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わからない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0.6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0.5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64052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0.2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3.8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8660225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5A7E1990-CF27-3E0B-3A62-DEB298AC875D}"/>
              </a:ext>
            </a:extLst>
          </p:cNvPr>
          <p:cNvSpPr txBox="1">
            <a:spLocks/>
          </p:cNvSpPr>
          <p:nvPr/>
        </p:nvSpPr>
        <p:spPr>
          <a:xfrm>
            <a:off x="2266950" y="5207021"/>
            <a:ext cx="6629400" cy="755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en-US" altLang="ja-JP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※R6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アンケート調査は、複数回答としたため、直接の比較は難しい。</a:t>
            </a:r>
          </a:p>
        </p:txBody>
      </p:sp>
    </p:spTree>
    <p:extLst>
      <p:ext uri="{BB962C8B-B14F-4D97-AF65-F5344CB8AC3E}">
        <p14:creationId xmlns:p14="http://schemas.microsoft.com/office/powerpoint/2010/main" val="401801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404" y="129717"/>
            <a:ext cx="9002596" cy="1325563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問１　登園する日のお子さんの起きる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時間は何時頃ですか。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142890"/>
              </p:ext>
            </p:extLst>
          </p:nvPr>
        </p:nvGraphicFramePr>
        <p:xfrm>
          <a:off x="859459" y="1342220"/>
          <a:ext cx="7425082" cy="406404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83916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070583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070583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５時３０分まで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分～６時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14.2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６時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分～６時３０分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32.3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34.4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分～７時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39.2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35.4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分～７時３０分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11.9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11.5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805028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分～８時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2.6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2.5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05707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８時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分以降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0.2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5264334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E0049211-C036-E981-BB6B-2D3D86E92E3F}"/>
              </a:ext>
            </a:extLst>
          </p:cNvPr>
          <p:cNvSpPr txBox="1">
            <a:spLocks/>
          </p:cNvSpPr>
          <p:nvPr/>
        </p:nvSpPr>
        <p:spPr>
          <a:xfrm>
            <a:off x="0" y="5600897"/>
            <a:ext cx="9221669" cy="12571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指標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★午前７時までに起きる幼児の増加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（目標値）　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91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</a:t>
            </a:r>
            <a:endParaRPr lang="en-US" altLang="ja-JP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H27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85.4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⇒（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R6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85.8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highlight>
                  <a:srgbClr val="FFFF00"/>
                </a:highligh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変化なし</a:t>
            </a:r>
            <a:endParaRPr lang="en-US" altLang="ja-JP" sz="2800" dirty="0">
              <a:solidFill>
                <a:srgbClr val="FF0000"/>
              </a:solidFill>
              <a:highlight>
                <a:srgbClr val="FFFF00"/>
              </a:highligh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4500"/>
              </a:lnSpc>
            </a:pPr>
            <a:endParaRPr lang="ja-JP" altLang="en-US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テキスト ボックス 8">
            <a:extLst>
              <a:ext uri="{FF2B5EF4-FFF2-40B4-BE49-F238E27FC236}">
                <a16:creationId xmlns:a16="http://schemas.microsoft.com/office/drawing/2014/main" id="{6EDD4004-00AA-8406-95B5-95B9E2E7AFB7}"/>
              </a:ext>
            </a:extLst>
          </p:cNvPr>
          <p:cNvSpPr txBox="1"/>
          <p:nvPr/>
        </p:nvSpPr>
        <p:spPr>
          <a:xfrm>
            <a:off x="7325581" y="212395"/>
            <a:ext cx="1677015" cy="4385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資料　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６</a:t>
            </a:r>
            <a:r>
              <a:rPr lang="en-US" alt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１</a:t>
            </a:r>
            <a:r>
              <a:rPr lang="ja-JP" sz="2400" b="1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</a:t>
            </a:r>
            <a:endParaRPr lang="ja-JP" sz="2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7552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" y="0"/>
            <a:ext cx="9002596" cy="1325563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問２　登園する日のお子さんの寝る時間は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何時頃ですか。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790953"/>
              </p:ext>
            </p:extLst>
          </p:nvPr>
        </p:nvGraphicFramePr>
        <p:xfrm>
          <a:off x="934873" y="1218072"/>
          <a:ext cx="7274255" cy="406404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79977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1847139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1847139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１９時３０分まで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1.1</a:t>
                      </a:r>
                      <a:r>
                        <a:rPr kumimoji="1" lang="ja-JP" altLang="en-US" sz="2400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分～２０時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4.0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分～２０時３０分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8.7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分～２１時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39.6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33.6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分～２１時３０分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27.1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31.1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9805028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分～２２時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15.5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16.0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05707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２２時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分以降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2.8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5.9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700294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0D6B641D-0A8C-972F-ED74-95F78B0714E3}"/>
              </a:ext>
            </a:extLst>
          </p:cNvPr>
          <p:cNvSpPr txBox="1">
            <a:spLocks/>
          </p:cNvSpPr>
          <p:nvPr/>
        </p:nvSpPr>
        <p:spPr>
          <a:xfrm>
            <a:off x="0" y="5600897"/>
            <a:ext cx="9221669" cy="12571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指標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★午後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時までに寝る幼児の増加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（目標値）　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61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</a:t>
            </a:r>
            <a:endParaRPr lang="en-US" altLang="ja-JP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H27</a:t>
            </a:r>
            <a:r>
              <a:rPr lang="ja-JP" altLang="en-US" sz="28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54.4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⇒（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R6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46.8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highlight>
                  <a:srgbClr val="FFFF00"/>
                </a:highligh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悪化</a:t>
            </a:r>
            <a:endParaRPr lang="en-US" altLang="ja-JP" sz="2800" dirty="0">
              <a:solidFill>
                <a:srgbClr val="FF0000"/>
              </a:solidFill>
              <a:highlight>
                <a:srgbClr val="FFFF00"/>
              </a:highligh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4500"/>
              </a:lnSpc>
            </a:pPr>
            <a:endParaRPr lang="ja-JP" altLang="en-US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326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60" y="499622"/>
            <a:ext cx="9002596" cy="801278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問３　お子さんは朝食を食べて登園しますか。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0061854"/>
              </p:ext>
            </p:extLst>
          </p:nvPr>
        </p:nvGraphicFramePr>
        <p:xfrm>
          <a:off x="1012723" y="1621656"/>
          <a:ext cx="7246375" cy="25400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123565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061405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061405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毎日食べる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92.6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96.4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週に２～３回食べない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週に４～５回食べない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0.3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ほとんど食べない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5BFBBF1A-CFF6-C03E-A500-A440574AA209}"/>
              </a:ext>
            </a:extLst>
          </p:cNvPr>
          <p:cNvSpPr txBox="1">
            <a:spLocks/>
          </p:cNvSpPr>
          <p:nvPr/>
        </p:nvSpPr>
        <p:spPr>
          <a:xfrm>
            <a:off x="718057" y="4482442"/>
            <a:ext cx="7167120" cy="18476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指標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★朝食を欠食する人の減少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（目標値）　</a:t>
            </a:r>
            <a:r>
              <a:rPr lang="en-US" altLang="ja-JP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</a:t>
            </a:r>
            <a:endParaRPr lang="en-US" altLang="ja-JP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H27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4.5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⇒（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R6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）</a:t>
            </a:r>
            <a:r>
              <a:rPr lang="en-US" altLang="ja-JP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3.6</a:t>
            </a:r>
            <a:r>
              <a:rPr lang="ja-JP" altLang="en-US" sz="2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％　</a:t>
            </a:r>
            <a:r>
              <a:rPr lang="ja-JP" altLang="en-US" sz="2800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800" dirty="0">
                <a:solidFill>
                  <a:srgbClr val="FF0000"/>
                </a:solidFill>
                <a:highlight>
                  <a:srgbClr val="FFFF00"/>
                </a:highligh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改善</a:t>
            </a:r>
            <a:endParaRPr lang="en-US" altLang="ja-JP" sz="2800" dirty="0">
              <a:solidFill>
                <a:srgbClr val="FF0000"/>
              </a:solidFill>
              <a:highlight>
                <a:srgbClr val="FFFF00"/>
              </a:highligh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4500"/>
              </a:lnSpc>
            </a:pPr>
            <a:endParaRPr lang="ja-JP" altLang="en-US" sz="2800" dirty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83A87B0-E92F-A9BA-0C47-A5A64DD840D5}"/>
              </a:ext>
            </a:extLst>
          </p:cNvPr>
          <p:cNvSpPr/>
          <p:nvPr/>
        </p:nvSpPr>
        <p:spPr>
          <a:xfrm>
            <a:off x="6213692" y="2635045"/>
            <a:ext cx="2045406" cy="1526641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296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05" y="371723"/>
            <a:ext cx="9247695" cy="942680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3-2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お子さんは、主に誰と朝食を食べて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 いますか。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111987"/>
              </p:ext>
            </p:extLst>
          </p:nvPr>
        </p:nvGraphicFramePr>
        <p:xfrm>
          <a:off x="710251" y="2158985"/>
          <a:ext cx="7723497" cy="25400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060471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331513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331513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家族全員で食べる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25.8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23.8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家族の誰かと食べる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56.8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68.0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お子さん１人で食べる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7.2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10.0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0.5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3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186" y="338960"/>
            <a:ext cx="9247695" cy="1325563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3-3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朝食を食べない理由はどのようなこと</a:t>
            </a:r>
            <a:b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ですか。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872035"/>
              </p:ext>
            </p:extLst>
          </p:nvPr>
        </p:nvGraphicFramePr>
        <p:xfrm>
          <a:off x="1023937" y="1958244"/>
          <a:ext cx="7096125" cy="25400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219325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食欲がない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42.3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食べる時間がない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15.4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お子さんの食べたいものがなかった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F850EFAE-9D7B-44CC-7C21-25B8CD24BE4B}"/>
              </a:ext>
            </a:extLst>
          </p:cNvPr>
          <p:cNvSpPr txBox="1">
            <a:spLocks/>
          </p:cNvSpPr>
          <p:nvPr/>
        </p:nvSpPr>
        <p:spPr>
          <a:xfrm>
            <a:off x="2133206" y="4637172"/>
            <a:ext cx="6925853" cy="7555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en-US" altLang="ja-JP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※H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２７アンケート調査時は、回答数が少ないため、直接の比較は難しい。</a:t>
            </a:r>
          </a:p>
        </p:txBody>
      </p:sp>
    </p:spTree>
    <p:extLst>
      <p:ext uri="{BB962C8B-B14F-4D97-AF65-F5344CB8AC3E}">
        <p14:creationId xmlns:p14="http://schemas.microsoft.com/office/powerpoint/2010/main" val="4017736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21BF5-5344-E220-BBAF-9E8BAF248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B9083B-AB51-71C6-AFE5-5201D35DC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992" y="388121"/>
            <a:ext cx="9247695" cy="744717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今日、朝食を食べましたか。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F57AE73A-64B5-419B-3550-2E7C2CE0D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3591697"/>
              </p:ext>
            </p:extLst>
          </p:nvPr>
        </p:nvGraphicFramePr>
        <p:xfrm>
          <a:off x="1605896" y="1036501"/>
          <a:ext cx="4885369" cy="152401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637887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247482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食べた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97.5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食べなかった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</a:tbl>
          </a:graphicData>
        </a:graphic>
      </p:graphicFrame>
      <p:sp>
        <p:nvSpPr>
          <p:cNvPr id="4" name="タイトル 1">
            <a:extLst>
              <a:ext uri="{FF2B5EF4-FFF2-40B4-BE49-F238E27FC236}">
                <a16:creationId xmlns:a16="http://schemas.microsoft.com/office/drawing/2014/main" id="{E0B8192B-85F1-6752-DE2C-7A228F712E61}"/>
              </a:ext>
            </a:extLst>
          </p:cNvPr>
          <p:cNvSpPr txBox="1">
            <a:spLocks/>
          </p:cNvSpPr>
          <p:nvPr/>
        </p:nvSpPr>
        <p:spPr>
          <a:xfrm>
            <a:off x="459984" y="2684283"/>
            <a:ext cx="5744169" cy="744717"/>
          </a:xfrm>
          <a:prstGeom prst="rect">
            <a:avLst/>
          </a:prstGeom>
        </p:spPr>
        <p:txBody>
          <a:bodyPr anchor="t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4-2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何を食べましたか。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C1F97685-BB7D-AA8C-071C-281E8F4FF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480649"/>
              </p:ext>
            </p:extLst>
          </p:nvPr>
        </p:nvGraphicFramePr>
        <p:xfrm>
          <a:off x="617302" y="3326622"/>
          <a:ext cx="8202234" cy="304803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30557">
                  <a:extLst>
                    <a:ext uri="{9D8B030D-6E8A-4147-A177-3AD203B41FA5}">
                      <a16:colId xmlns:a16="http://schemas.microsoft.com/office/drawing/2014/main" val="2908130696"/>
                    </a:ext>
                  </a:extLst>
                </a:gridCol>
                <a:gridCol w="1335651">
                  <a:extLst>
                    <a:ext uri="{9D8B030D-6E8A-4147-A177-3AD203B41FA5}">
                      <a16:colId xmlns:a16="http://schemas.microsoft.com/office/drawing/2014/main" val="1291774901"/>
                    </a:ext>
                  </a:extLst>
                </a:gridCol>
                <a:gridCol w="2949677">
                  <a:extLst>
                    <a:ext uri="{9D8B030D-6E8A-4147-A177-3AD203B41FA5}">
                      <a16:colId xmlns:a16="http://schemas.microsoft.com/office/drawing/2014/main" val="3047574180"/>
                    </a:ext>
                  </a:extLst>
                </a:gridCol>
                <a:gridCol w="1386349">
                  <a:extLst>
                    <a:ext uri="{9D8B030D-6E8A-4147-A177-3AD203B41FA5}">
                      <a16:colId xmlns:a16="http://schemas.microsoft.com/office/drawing/2014/main" val="1920301770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3195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主食のみ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16.5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+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汁物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540701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主食＋主菜＋副菜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18.5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主食＋果物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+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乳製品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480084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+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主菜＋汁物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8.8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+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果物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5.4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3483889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主食＋主菜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21.8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主食＋乳製品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9.1</a:t>
                      </a:r>
                      <a:r>
                        <a:rPr kumimoji="1" lang="ja-JP" alt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997712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主食</a:t>
                      </a: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+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副菜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3.8</a:t>
                      </a:r>
                      <a:r>
                        <a:rPr kumimoji="1" lang="ja-JP" alt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+mn-cs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20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472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3695" y="781411"/>
            <a:ext cx="9247695" cy="744717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お子さんの排便の状況をお聞かせください。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75429"/>
              </p:ext>
            </p:extLst>
          </p:nvPr>
        </p:nvGraphicFramePr>
        <p:xfrm>
          <a:off x="1156355" y="2089262"/>
          <a:ext cx="6831289" cy="203202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26363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152463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152463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毎日する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64.2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55.2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毎日はしない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32.9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△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42.1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わからない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2.8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▼</a:t>
                      </a:r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80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D38EA-A9DB-6D2F-0CE3-F7089F33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8636" y="152148"/>
            <a:ext cx="9247695" cy="840911"/>
          </a:xfrm>
        </p:spPr>
        <p:txBody>
          <a:bodyPr anchor="t"/>
          <a:lstStyle/>
          <a:p>
            <a:pPr>
              <a:lnSpc>
                <a:spcPts val="4500"/>
              </a:lnSpc>
            </a:pP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5-2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排便を「毎日する」という方、いつしますか。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724E065-BB71-D3CC-F168-579BD39E84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927315"/>
              </p:ext>
            </p:extLst>
          </p:nvPr>
        </p:nvGraphicFramePr>
        <p:xfrm>
          <a:off x="963154" y="993059"/>
          <a:ext cx="7217692" cy="254003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728274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244709">
                  <a:extLst>
                    <a:ext uri="{9D8B030D-6E8A-4147-A177-3AD203B41FA5}">
                      <a16:colId xmlns:a16="http://schemas.microsoft.com/office/drawing/2014/main" val="4089972468"/>
                    </a:ext>
                  </a:extLst>
                </a:gridCol>
                <a:gridCol w="2244709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H27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朝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38.4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5.0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9.1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21.5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37.9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000956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決まっていない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42.0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50.7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99270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3B2CB6C1-4CE7-63B0-CEEC-39DCA5697D20}"/>
              </a:ext>
            </a:extLst>
          </p:cNvPr>
          <p:cNvSpPr txBox="1">
            <a:spLocks/>
          </p:cNvSpPr>
          <p:nvPr/>
        </p:nvSpPr>
        <p:spPr>
          <a:xfrm>
            <a:off x="2218147" y="3429000"/>
            <a:ext cx="6925853" cy="755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en-US" altLang="ja-JP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※R6</a:t>
            </a:r>
            <a:r>
              <a:rPr lang="ja-JP" altLang="en-US" sz="18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アンケート調査時は、複数回答としたため、直接の比較は難しい。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2A4BDF1B-CD7A-7BAE-AB60-68501008B1BD}"/>
              </a:ext>
            </a:extLst>
          </p:cNvPr>
          <p:cNvSpPr txBox="1">
            <a:spLocks/>
          </p:cNvSpPr>
          <p:nvPr/>
        </p:nvSpPr>
        <p:spPr>
          <a:xfrm>
            <a:off x="-110842" y="4184504"/>
            <a:ext cx="8015977" cy="744717"/>
          </a:xfrm>
          <a:prstGeom prst="rect">
            <a:avLst/>
          </a:prstGeom>
        </p:spPr>
        <p:txBody>
          <a:bodyPr anchor="t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4500"/>
              </a:lnSpc>
            </a:pPr>
            <a:r>
              <a:rPr lang="ja-JP" altLang="en-US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</a:t>
            </a:r>
            <a:r>
              <a:rPr lang="en-US" altLang="ja-JP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5-3</a:t>
            </a:r>
            <a:r>
              <a:rPr lang="ja-JP" altLang="en-US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「毎日はしない」は、いつしますか。</a:t>
            </a:r>
            <a:endParaRPr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6A86144-590E-140B-D8B0-5DC16CA947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5028454"/>
              </p:ext>
            </p:extLst>
          </p:nvPr>
        </p:nvGraphicFramePr>
        <p:xfrm>
          <a:off x="1891032" y="4818627"/>
          <a:ext cx="4885369" cy="152401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637887">
                  <a:extLst>
                    <a:ext uri="{9D8B030D-6E8A-4147-A177-3AD203B41FA5}">
                      <a16:colId xmlns:a16="http://schemas.microsoft.com/office/drawing/2014/main" val="368510949"/>
                    </a:ext>
                  </a:extLst>
                </a:gridCol>
                <a:gridCol w="2247482">
                  <a:extLst>
                    <a:ext uri="{9D8B030D-6E8A-4147-A177-3AD203B41FA5}">
                      <a16:colId xmlns:a16="http://schemas.microsoft.com/office/drawing/2014/main" val="1564524683"/>
                    </a:ext>
                  </a:extLst>
                </a:gridCol>
              </a:tblGrid>
              <a:tr h="508006"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R6</a:t>
                      </a:r>
                      <a:endParaRPr kumimoji="1" lang="ja-JP" altLang="en-US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01099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一日おき位</a:t>
                      </a:r>
                      <a:endParaRPr kumimoji="1" lang="en-US" altLang="ja-JP" sz="2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67.2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654517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不定期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30.2</a:t>
                      </a:r>
                      <a:r>
                        <a:rPr kumimoji="1" lang="ja-JP" altLang="en-US" sz="2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％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6596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411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1090</Words>
  <Application>Microsoft Office PowerPoint</Application>
  <PresentationFormat>画面に合わせる (4:3)</PresentationFormat>
  <Paragraphs>263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UD デジタル 教科書体 NK-B</vt:lpstr>
      <vt:lpstr>游ゴシック</vt:lpstr>
      <vt:lpstr>Arial</vt:lpstr>
      <vt:lpstr>Office テーマ</vt:lpstr>
      <vt:lpstr>【4・５歳児保護者アンケート】</vt:lpstr>
      <vt:lpstr>　問１　登園する日のお子さんの起きる 　　　　　時間は何時頃ですか。</vt:lpstr>
      <vt:lpstr>　問２　登園する日のお子さんの寝る時間は 　　　　　何時頃ですか。</vt:lpstr>
      <vt:lpstr>　問３　お子さんは朝食を食べて登園しますか。</vt:lpstr>
      <vt:lpstr>　問3-2　お子さんは、主に誰と朝食を食べて 　　　　　　　 いますか。</vt:lpstr>
      <vt:lpstr>　問3-3　朝食を食べない理由はどのようなこと 　　　　　　　ですか。</vt:lpstr>
      <vt:lpstr>　問4　今日、朝食を食べましたか。</vt:lpstr>
      <vt:lpstr>　問5　お子さんの排便の状況をお聞かせください。</vt:lpstr>
      <vt:lpstr>　問5-2　排便を「毎日する」という方、いつしますか。</vt:lpstr>
      <vt:lpstr>　問6　お子さんの食事で気をつけていることはありますか。　　　 　　　（3つまで選択）</vt:lpstr>
      <vt:lpstr>　問7　平日、お子さんは帰宅してから寝るまでに、 　　　　　お菓子や甘い飲み物（ジュースやイオン飲料 　　　　　等）を取りますか。</vt:lpstr>
      <vt:lpstr>　問7-2　お菓子や甘い飲み物の量は決めて 　　　　　　　いますか。</vt:lpstr>
      <vt:lpstr>　問7-3　お菓子や甘い飲み物は、いつ取りますか。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相沢　朋代</dc:creator>
  <cp:lastModifiedBy>大橋　庸子</cp:lastModifiedBy>
  <cp:revision>41</cp:revision>
  <cp:lastPrinted>2025-02-05T06:36:46Z</cp:lastPrinted>
  <dcterms:created xsi:type="dcterms:W3CDTF">2024-08-16T08:11:45Z</dcterms:created>
  <dcterms:modified xsi:type="dcterms:W3CDTF">2025-08-28T08:13:51Z</dcterms:modified>
</cp:coreProperties>
</file>