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5090" autoAdjust="0"/>
  </p:normalViewPr>
  <p:slideViewPr>
    <p:cSldViewPr snapToGrid="0">
      <p:cViewPr varScale="1">
        <p:scale>
          <a:sx n="80" d="100"/>
          <a:sy n="80" d="100"/>
        </p:scale>
        <p:origin x="1286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45992-EE71-4BE6-B88E-87E14E735D8A}" type="datetimeFigureOut">
              <a:rPr kumimoji="1" lang="ja-JP" altLang="en-US" smtClean="0"/>
              <a:t>2024/12/3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37341-19CC-4FC2-A9FA-4D3466B62F8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814216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45992-EE71-4BE6-B88E-87E14E735D8A}" type="datetimeFigureOut">
              <a:rPr kumimoji="1" lang="ja-JP" altLang="en-US" smtClean="0"/>
              <a:t>2024/12/3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37341-19CC-4FC2-A9FA-4D3466B62F8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2607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45992-EE71-4BE6-B88E-87E14E735D8A}" type="datetimeFigureOut">
              <a:rPr kumimoji="1" lang="ja-JP" altLang="en-US" smtClean="0"/>
              <a:t>2024/12/3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37341-19CC-4FC2-A9FA-4D3466B62F8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99737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45992-EE71-4BE6-B88E-87E14E735D8A}" type="datetimeFigureOut">
              <a:rPr kumimoji="1" lang="ja-JP" altLang="en-US" smtClean="0"/>
              <a:t>2024/12/3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37341-19CC-4FC2-A9FA-4D3466B62F8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22837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45992-EE71-4BE6-B88E-87E14E735D8A}" type="datetimeFigureOut">
              <a:rPr kumimoji="1" lang="ja-JP" altLang="en-US" smtClean="0"/>
              <a:t>2024/12/3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37341-19CC-4FC2-A9FA-4D3466B62F8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98950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45992-EE71-4BE6-B88E-87E14E735D8A}" type="datetimeFigureOut">
              <a:rPr kumimoji="1" lang="ja-JP" altLang="en-US" smtClean="0"/>
              <a:t>2024/12/3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37341-19CC-4FC2-A9FA-4D3466B62F8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921585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45992-EE71-4BE6-B88E-87E14E735D8A}" type="datetimeFigureOut">
              <a:rPr kumimoji="1" lang="ja-JP" altLang="en-US" smtClean="0"/>
              <a:t>2024/12/3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37341-19CC-4FC2-A9FA-4D3466B62F8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756045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45992-EE71-4BE6-B88E-87E14E735D8A}" type="datetimeFigureOut">
              <a:rPr kumimoji="1" lang="ja-JP" altLang="en-US" smtClean="0"/>
              <a:t>2024/12/3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37341-19CC-4FC2-A9FA-4D3466B62F8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78852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45992-EE71-4BE6-B88E-87E14E735D8A}" type="datetimeFigureOut">
              <a:rPr kumimoji="1" lang="ja-JP" altLang="en-US" smtClean="0"/>
              <a:t>2024/12/3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37341-19CC-4FC2-A9FA-4D3466B62F8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38036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45992-EE71-4BE6-B88E-87E14E735D8A}" type="datetimeFigureOut">
              <a:rPr kumimoji="1" lang="ja-JP" altLang="en-US" smtClean="0"/>
              <a:t>2024/12/3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37341-19CC-4FC2-A9FA-4D3466B62F8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74486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45992-EE71-4BE6-B88E-87E14E735D8A}" type="datetimeFigureOut">
              <a:rPr kumimoji="1" lang="ja-JP" altLang="en-US" smtClean="0"/>
              <a:t>2024/12/3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37341-19CC-4FC2-A9FA-4D3466B62F8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040392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645992-EE71-4BE6-B88E-87E14E735D8A}" type="datetimeFigureOut">
              <a:rPr kumimoji="1" lang="ja-JP" altLang="en-US" smtClean="0"/>
              <a:t>2024/12/3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437341-19CC-4FC2-A9FA-4D3466B62F8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818079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 3">
            <a:extLst>
              <a:ext uri="{FF2B5EF4-FFF2-40B4-BE49-F238E27FC236}">
                <a16:creationId xmlns:a16="http://schemas.microsoft.com/office/drawing/2014/main" id="{FFE26728-3A2A-BBE6-E9C0-53D5A35472B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23729687"/>
              </p:ext>
            </p:extLst>
          </p:nvPr>
        </p:nvGraphicFramePr>
        <p:xfrm>
          <a:off x="309880" y="644101"/>
          <a:ext cx="9288000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8000">
                  <a:extLst>
                    <a:ext uri="{9D8B030D-6E8A-4147-A177-3AD203B41FA5}">
                      <a16:colId xmlns:a16="http://schemas.microsoft.com/office/drawing/2014/main" val="1803785637"/>
                    </a:ext>
                  </a:extLst>
                </a:gridCol>
                <a:gridCol w="540000">
                  <a:extLst>
                    <a:ext uri="{9D8B030D-6E8A-4147-A177-3AD203B41FA5}">
                      <a16:colId xmlns:a16="http://schemas.microsoft.com/office/drawing/2014/main" val="4113544929"/>
                    </a:ext>
                  </a:extLst>
                </a:gridCol>
                <a:gridCol w="648000">
                  <a:extLst>
                    <a:ext uri="{9D8B030D-6E8A-4147-A177-3AD203B41FA5}">
                      <a16:colId xmlns:a16="http://schemas.microsoft.com/office/drawing/2014/main" val="3411072437"/>
                    </a:ext>
                  </a:extLst>
                </a:gridCol>
                <a:gridCol w="4932000">
                  <a:extLst>
                    <a:ext uri="{9D8B030D-6E8A-4147-A177-3AD203B41FA5}">
                      <a16:colId xmlns:a16="http://schemas.microsoft.com/office/drawing/2014/main" val="2371360834"/>
                    </a:ext>
                  </a:extLst>
                </a:gridCol>
                <a:gridCol w="864000">
                  <a:extLst>
                    <a:ext uri="{9D8B030D-6E8A-4147-A177-3AD203B41FA5}">
                      <a16:colId xmlns:a16="http://schemas.microsoft.com/office/drawing/2014/main" val="1652591611"/>
                    </a:ext>
                  </a:extLst>
                </a:gridCol>
                <a:gridCol w="1836000">
                  <a:extLst>
                    <a:ext uri="{9D8B030D-6E8A-4147-A177-3AD203B41FA5}">
                      <a16:colId xmlns:a16="http://schemas.microsoft.com/office/drawing/2014/main" val="2274041711"/>
                    </a:ext>
                  </a:extLst>
                </a:gridCol>
              </a:tblGrid>
              <a:tr h="313974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No.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en-US" altLang="ja-JP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建物名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延床面積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16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㎡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53455168"/>
                  </a:ext>
                </a:extLst>
              </a:tr>
            </a:tbl>
          </a:graphicData>
        </a:graphic>
      </p:graphicFrame>
      <p:graphicFrame>
        <p:nvGraphicFramePr>
          <p:cNvPr id="12" name="表 11">
            <a:extLst>
              <a:ext uri="{FF2B5EF4-FFF2-40B4-BE49-F238E27FC236}">
                <a16:creationId xmlns:a16="http://schemas.microsoft.com/office/drawing/2014/main" id="{8049548F-0EE1-F794-5FDF-9752514E011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52682650"/>
              </p:ext>
            </p:extLst>
          </p:nvPr>
        </p:nvGraphicFramePr>
        <p:xfrm>
          <a:off x="316425" y="1044786"/>
          <a:ext cx="9290550" cy="5655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8000">
                  <a:extLst>
                    <a:ext uri="{9D8B030D-6E8A-4147-A177-3AD203B41FA5}">
                      <a16:colId xmlns:a16="http://schemas.microsoft.com/office/drawing/2014/main" val="1846822342"/>
                    </a:ext>
                  </a:extLst>
                </a:gridCol>
                <a:gridCol w="8282550">
                  <a:extLst>
                    <a:ext uri="{9D8B030D-6E8A-4147-A177-3AD203B41FA5}">
                      <a16:colId xmlns:a16="http://schemas.microsoft.com/office/drawing/2014/main" val="555879628"/>
                    </a:ext>
                  </a:extLst>
                </a:gridCol>
              </a:tblGrid>
              <a:tr h="4680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全景写真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3820117"/>
                  </a:ext>
                </a:extLst>
              </a:tr>
              <a:tr h="97536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目的・用途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02150361"/>
                  </a:ext>
                </a:extLst>
              </a:tr>
            </a:tbl>
          </a:graphicData>
        </a:graphic>
      </p:graphicFrame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896006C8-C080-9F2A-6316-3BE4811A89D6}"/>
              </a:ext>
            </a:extLst>
          </p:cNvPr>
          <p:cNvSpPr txBox="1"/>
          <p:nvPr/>
        </p:nvSpPr>
        <p:spPr>
          <a:xfrm>
            <a:off x="316425" y="182508"/>
            <a:ext cx="23535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建物全体に関する資料</a:t>
            </a:r>
          </a:p>
        </p:txBody>
      </p:sp>
      <p:graphicFrame>
        <p:nvGraphicFramePr>
          <p:cNvPr id="7" name="表 6">
            <a:extLst>
              <a:ext uri="{FF2B5EF4-FFF2-40B4-BE49-F238E27FC236}">
                <a16:creationId xmlns:a16="http://schemas.microsoft.com/office/drawing/2014/main" id="{E8DFF7EF-2804-CFE0-FFE7-2C8E4FB0D8D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78358427"/>
              </p:ext>
            </p:extLst>
          </p:nvPr>
        </p:nvGraphicFramePr>
        <p:xfrm>
          <a:off x="5436162" y="206586"/>
          <a:ext cx="4146868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44868">
                  <a:extLst>
                    <a:ext uri="{9D8B030D-6E8A-4147-A177-3AD203B41FA5}">
                      <a16:colId xmlns:a16="http://schemas.microsoft.com/office/drawing/2014/main" val="496111798"/>
                    </a:ext>
                  </a:extLst>
                </a:gridCol>
                <a:gridCol w="3302000">
                  <a:extLst>
                    <a:ext uri="{9D8B030D-6E8A-4147-A177-3AD203B41FA5}">
                      <a16:colId xmlns:a16="http://schemas.microsoft.com/office/drawing/2014/main" val="222518519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申請者名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448096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285694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D68D078-7F0C-4F34-1237-55E7115FC72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F8E17038-8223-8C1F-A88B-CCA96F89787C}"/>
              </a:ext>
            </a:extLst>
          </p:cNvPr>
          <p:cNvSpPr txBox="1"/>
          <p:nvPr/>
        </p:nvSpPr>
        <p:spPr>
          <a:xfrm>
            <a:off x="316425" y="182508"/>
            <a:ext cx="21226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各部屋に関する資料</a:t>
            </a:r>
          </a:p>
        </p:txBody>
      </p:sp>
      <p:graphicFrame>
        <p:nvGraphicFramePr>
          <p:cNvPr id="4" name="表 3">
            <a:extLst>
              <a:ext uri="{FF2B5EF4-FFF2-40B4-BE49-F238E27FC236}">
                <a16:creationId xmlns:a16="http://schemas.microsoft.com/office/drawing/2014/main" id="{729ACF1C-8930-4C50-FEA4-E679E46D072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7049301"/>
              </p:ext>
            </p:extLst>
          </p:nvPr>
        </p:nvGraphicFramePr>
        <p:xfrm>
          <a:off x="177800" y="551840"/>
          <a:ext cx="4641311" cy="6181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27791">
                  <a:extLst>
                    <a:ext uri="{9D8B030D-6E8A-4147-A177-3AD203B41FA5}">
                      <a16:colId xmlns:a16="http://schemas.microsoft.com/office/drawing/2014/main" val="368863290"/>
                    </a:ext>
                  </a:extLst>
                </a:gridCol>
                <a:gridCol w="458192">
                  <a:extLst>
                    <a:ext uri="{9D8B030D-6E8A-4147-A177-3AD203B41FA5}">
                      <a16:colId xmlns:a16="http://schemas.microsoft.com/office/drawing/2014/main" val="4242067846"/>
                    </a:ext>
                  </a:extLst>
                </a:gridCol>
                <a:gridCol w="643537">
                  <a:extLst>
                    <a:ext uri="{9D8B030D-6E8A-4147-A177-3AD203B41FA5}">
                      <a16:colId xmlns:a16="http://schemas.microsoft.com/office/drawing/2014/main" val="3569806841"/>
                    </a:ext>
                  </a:extLst>
                </a:gridCol>
                <a:gridCol w="1548000">
                  <a:extLst>
                    <a:ext uri="{9D8B030D-6E8A-4147-A177-3AD203B41FA5}">
                      <a16:colId xmlns:a16="http://schemas.microsoft.com/office/drawing/2014/main" val="3384381051"/>
                    </a:ext>
                  </a:extLst>
                </a:gridCol>
                <a:gridCol w="527791">
                  <a:extLst>
                    <a:ext uri="{9D8B030D-6E8A-4147-A177-3AD203B41FA5}">
                      <a16:colId xmlns:a16="http://schemas.microsoft.com/office/drawing/2014/main" val="3464360259"/>
                    </a:ext>
                  </a:extLst>
                </a:gridCol>
                <a:gridCol w="936000">
                  <a:extLst>
                    <a:ext uri="{9D8B030D-6E8A-4147-A177-3AD203B41FA5}">
                      <a16:colId xmlns:a16="http://schemas.microsoft.com/office/drawing/2014/main" val="2997084620"/>
                    </a:ext>
                  </a:extLst>
                </a:gridCol>
              </a:tblGrid>
              <a:tr h="43368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No.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建物名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延床</a:t>
                      </a:r>
                      <a:endParaRPr kumimoji="1" lang="en-US" altLang="ja-JP" sz="12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面積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㎡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19871268"/>
                  </a:ext>
                </a:extLst>
              </a:tr>
              <a:tr h="4860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写真</a:t>
                      </a:r>
                    </a:p>
                  </a:txBody>
                  <a:tcPr anchor="ctr"/>
                </a:tc>
                <a:tc gridSpan="5"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34797716"/>
                  </a:ext>
                </a:extLst>
              </a:tr>
              <a:tr h="864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目的</a:t>
                      </a:r>
                      <a:endParaRPr kumimoji="1" lang="en-US" altLang="ja-JP" sz="12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</a:t>
                      </a:r>
                      <a:endParaRPr kumimoji="1" lang="en-US" altLang="ja-JP" sz="12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用途</a:t>
                      </a:r>
                    </a:p>
                  </a:txBody>
                  <a:tcPr anchor="ctr"/>
                </a:tc>
                <a:tc gridSpan="5">
                  <a:txBody>
                    <a:bodyPr/>
                    <a:lstStyle/>
                    <a:p>
                      <a:pPr marL="92075" indent="-92075">
                        <a:buFont typeface="Arial" panose="020B0604020202020204" pitchFamily="34" charset="0"/>
                        <a:buChar char="•"/>
                      </a:pP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227315476"/>
                  </a:ext>
                </a:extLst>
              </a:tr>
            </a:tbl>
          </a:graphicData>
        </a:graphic>
      </p:graphicFrame>
      <p:graphicFrame>
        <p:nvGraphicFramePr>
          <p:cNvPr id="7" name="表 6">
            <a:extLst>
              <a:ext uri="{FF2B5EF4-FFF2-40B4-BE49-F238E27FC236}">
                <a16:creationId xmlns:a16="http://schemas.microsoft.com/office/drawing/2014/main" id="{D298D4D4-5147-714F-3383-393C6AA1224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94995065"/>
              </p:ext>
            </p:extLst>
          </p:nvPr>
        </p:nvGraphicFramePr>
        <p:xfrm>
          <a:off x="5086891" y="551840"/>
          <a:ext cx="4641311" cy="6181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27791">
                  <a:extLst>
                    <a:ext uri="{9D8B030D-6E8A-4147-A177-3AD203B41FA5}">
                      <a16:colId xmlns:a16="http://schemas.microsoft.com/office/drawing/2014/main" val="368863290"/>
                    </a:ext>
                  </a:extLst>
                </a:gridCol>
                <a:gridCol w="458192">
                  <a:extLst>
                    <a:ext uri="{9D8B030D-6E8A-4147-A177-3AD203B41FA5}">
                      <a16:colId xmlns:a16="http://schemas.microsoft.com/office/drawing/2014/main" val="4242067846"/>
                    </a:ext>
                  </a:extLst>
                </a:gridCol>
                <a:gridCol w="643537">
                  <a:extLst>
                    <a:ext uri="{9D8B030D-6E8A-4147-A177-3AD203B41FA5}">
                      <a16:colId xmlns:a16="http://schemas.microsoft.com/office/drawing/2014/main" val="3569806841"/>
                    </a:ext>
                  </a:extLst>
                </a:gridCol>
                <a:gridCol w="1548000">
                  <a:extLst>
                    <a:ext uri="{9D8B030D-6E8A-4147-A177-3AD203B41FA5}">
                      <a16:colId xmlns:a16="http://schemas.microsoft.com/office/drawing/2014/main" val="3384381051"/>
                    </a:ext>
                  </a:extLst>
                </a:gridCol>
                <a:gridCol w="527791">
                  <a:extLst>
                    <a:ext uri="{9D8B030D-6E8A-4147-A177-3AD203B41FA5}">
                      <a16:colId xmlns:a16="http://schemas.microsoft.com/office/drawing/2014/main" val="3464360259"/>
                    </a:ext>
                  </a:extLst>
                </a:gridCol>
                <a:gridCol w="936000">
                  <a:extLst>
                    <a:ext uri="{9D8B030D-6E8A-4147-A177-3AD203B41FA5}">
                      <a16:colId xmlns:a16="http://schemas.microsoft.com/office/drawing/2014/main" val="2997084620"/>
                    </a:ext>
                  </a:extLst>
                </a:gridCol>
              </a:tblGrid>
              <a:tr h="43368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No.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建物名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延床</a:t>
                      </a:r>
                      <a:endParaRPr kumimoji="1" lang="en-US" altLang="ja-JP" sz="12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面積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㎡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19871268"/>
                  </a:ext>
                </a:extLst>
              </a:tr>
              <a:tr h="4860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写真</a:t>
                      </a:r>
                    </a:p>
                  </a:txBody>
                  <a:tcPr anchor="ctr"/>
                </a:tc>
                <a:tc gridSpan="5"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34797716"/>
                  </a:ext>
                </a:extLst>
              </a:tr>
              <a:tr h="864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目的</a:t>
                      </a:r>
                      <a:endParaRPr kumimoji="1" lang="en-US" altLang="ja-JP" sz="12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</a:t>
                      </a:r>
                      <a:endParaRPr kumimoji="1" lang="en-US" altLang="ja-JP" sz="12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用途</a:t>
                      </a:r>
                    </a:p>
                  </a:txBody>
                  <a:tcPr anchor="ctr"/>
                </a:tc>
                <a:tc gridSpan="5">
                  <a:txBody>
                    <a:bodyPr/>
                    <a:lstStyle/>
                    <a:p>
                      <a:pPr marL="92075" indent="-92075">
                        <a:buFont typeface="Arial" panose="020B0604020202020204" pitchFamily="34" charset="0"/>
                        <a:buChar char="•"/>
                      </a:pP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22731547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349721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483</TotalTime>
  <Words>43</Words>
  <Application>Microsoft Office PowerPoint</Application>
  <PresentationFormat>A4 210 x 297 mm</PresentationFormat>
  <Paragraphs>30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Meiryo UI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大西　伸和</dc:creator>
  <cp:lastModifiedBy>大西　伸和</cp:lastModifiedBy>
  <cp:revision>4</cp:revision>
  <dcterms:created xsi:type="dcterms:W3CDTF">2024-11-28T08:17:34Z</dcterms:created>
  <dcterms:modified xsi:type="dcterms:W3CDTF">2024-12-03T02:12:19Z</dcterms:modified>
</cp:coreProperties>
</file>